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4A6FDEF-FD65-46B9-9D74-40FB694DD07E}" v="168" dt="2023-12-28T20:11:30.77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5B0A1D-0BF4-4D83-BBF7-13E84C259F0D}" type="datetimeFigureOut">
              <a:t>28.12.2023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76EE93-5C61-4F7C-B7B2-7717BE6BD6AF}" type="slidenum"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48003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nauchniestati.ru/spravka/ekonomicheskaya-politika/" TargetMode="External"/><Relationship Id="rId3" Type="http://schemas.openxmlformats.org/officeDocument/2006/relationships/image" Target="../media/image1.png"/><Relationship Id="rId7" Type="http://schemas.openxmlformats.org/officeDocument/2006/relationships/hyperlink" Target="https://ktonanovenkogo.ru/voprosy-i-otvety/infrastruktura-chto-ehto-takoe-prostymi-slovami.html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finance.rambler.ru/money/47559014-chto-takoe-subsidiya-obyasnyaem-prostymi-slovami/" TargetMode="External"/><Relationship Id="rId11" Type="http://schemas.openxmlformats.org/officeDocument/2006/relationships/hyperlink" Target="https://bigenc.ru/c/ekonomicheskaia-stabil-nost-8890fd" TargetMode="External"/><Relationship Id="rId5" Type="http://schemas.openxmlformats.org/officeDocument/2006/relationships/hyperlink" Target="https://bankiros.ru/wiki/term/gosudarstvennoe-regulirovanie-ekonomiki" TargetMode="External"/><Relationship Id="rId10" Type="http://schemas.openxmlformats.org/officeDocument/2006/relationships/hyperlink" Target="https://studopedia.ru/11_2848_sotsial-demokraticheskaya-model.html" TargetMode="External"/><Relationship Id="rId4" Type="http://schemas.openxmlformats.org/officeDocument/2006/relationships/image" Target="../media/image9.png"/><Relationship Id="rId9" Type="http://schemas.openxmlformats.org/officeDocument/2006/relationships/hyperlink" Target="https://spravochnick.ru/ekonomika/ekonomicheskiy_liberalizm/idei_ekonomicheskogo_liberalizma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2101453"/>
            <a:ext cx="74776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Экономика и Государство</a:t>
            </a:r>
            <a:endParaRPr lang="en-US" sz="5249" dirty="0"/>
          </a:p>
        </p:txBody>
      </p:sp>
      <p:sp>
        <p:nvSpPr>
          <p:cNvPr id="6" name="Text 2"/>
          <p:cNvSpPr/>
          <p:nvPr/>
        </p:nvSpPr>
        <p:spPr>
          <a:xfrm>
            <a:off x="833199" y="4101108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Экономика и государство взаимосвязаны и тесно влияют друг на друга. Государство выполняет ключевую роль в создании условий для развития экономики, а экономика, в свою очередь, является фундаментом благосостояния государства и его граждан.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833199" y="5772626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Автор: Егор Галушко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1865471"/>
            <a:ext cx="88544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Роль государства в экономике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3115270"/>
            <a:ext cx="3156347" cy="69437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ts val="2734"/>
              </a:lnSpc>
            </a:pPr>
            <a:r>
              <a:rPr lang="en-US" sz="2150" dirty="0" err="1">
                <a:solidFill>
                  <a:srgbClr val="F2F0F4"/>
                </a:solidFill>
                <a:latin typeface="Montserrat"/>
                <a:ea typeface="Montserrat" pitchFamily="34" charset="-122"/>
                <a:cs typeface="Montserrat" pitchFamily="34" charset="-120"/>
              </a:rPr>
              <a:t>Регулирование</a:t>
            </a:r>
            <a:r>
              <a:rPr lang="en-US" sz="2150" dirty="0">
                <a:solidFill>
                  <a:srgbClr val="F2F0F4"/>
                </a:solidFill>
                <a:latin typeface="Montserrat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2150" dirty="0" err="1">
                <a:solidFill>
                  <a:srgbClr val="F2F0F4"/>
                </a:solidFill>
                <a:latin typeface="Montserrat"/>
                <a:ea typeface="Montserrat" pitchFamily="34" charset="-122"/>
                <a:cs typeface="Montserrat" pitchFamily="34" charset="-120"/>
              </a:rPr>
              <a:t>экономики</a:t>
            </a:r>
            <a:r>
              <a:rPr lang="en-US" sz="2150" dirty="0">
                <a:solidFill>
                  <a:srgbClr val="F2F0F4"/>
                </a:solidFill>
                <a:latin typeface="Montserrat"/>
                <a:ea typeface="Montserrat" pitchFamily="34" charset="-122"/>
                <a:cs typeface="Montserrat" pitchFamily="34" charset="-120"/>
              </a:rPr>
              <a:t> [1]</a:t>
            </a:r>
            <a:endParaRPr lang="en-US" sz="2150" dirty="0">
              <a:latin typeface="Montserrat"/>
            </a:endParaRPr>
          </a:p>
        </p:txBody>
      </p:sp>
      <p:sp>
        <p:nvSpPr>
          <p:cNvPr id="6" name="Text 3"/>
          <p:cNvSpPr/>
          <p:nvPr/>
        </p:nvSpPr>
        <p:spPr>
          <a:xfrm>
            <a:off x="2037993" y="4031813"/>
            <a:ext cx="3156347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Государство устанавливает законы и нормы, а также контролирует рынок, чтобы предотвратить возможные монополии и обеспечить здоровую конкуренцию.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743932" y="3115270"/>
            <a:ext cx="2221944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>
              <a:lnSpc>
                <a:spcPts val="2734"/>
              </a:lnSpc>
            </a:pPr>
            <a:r>
              <a:rPr lang="en-US" sz="2150" dirty="0" err="1">
                <a:solidFill>
                  <a:srgbClr val="F2F0F4"/>
                </a:solidFill>
                <a:latin typeface="Montserrat"/>
                <a:ea typeface="Montserrat" pitchFamily="34" charset="-122"/>
                <a:cs typeface="Montserrat" pitchFamily="34" charset="-120"/>
              </a:rPr>
              <a:t>Поддержка</a:t>
            </a:r>
            <a:r>
              <a:rPr lang="en-US" sz="2150" dirty="0">
                <a:solidFill>
                  <a:srgbClr val="F2F0F4"/>
                </a:solidFill>
                <a:latin typeface="Montserrat"/>
                <a:ea typeface="Montserrat" pitchFamily="34" charset="-122"/>
                <a:cs typeface="Montserrat" pitchFamily="34" charset="-120"/>
              </a:rPr>
              <a:t> [2]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5743932" y="3684627"/>
            <a:ext cx="3156347" cy="213240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ts val="2799"/>
              </a:lnSpc>
            </a:pPr>
            <a:r>
              <a:rPr lang="en-US" sz="1750" dirty="0" err="1">
                <a:solidFill>
                  <a:srgbClr val="DCD7E5"/>
                </a:solidFill>
                <a:latin typeface="Heebo"/>
                <a:ea typeface="Heebo" pitchFamily="34" charset="-122"/>
                <a:cs typeface="Heebo"/>
              </a:rPr>
              <a:t>Государство</a:t>
            </a:r>
            <a:r>
              <a:rPr lang="en-US" sz="1750" dirty="0">
                <a:solidFill>
                  <a:srgbClr val="DCD7E5"/>
                </a:solidFill>
                <a:latin typeface="Heebo"/>
                <a:ea typeface="Heebo" pitchFamily="34" charset="-122"/>
                <a:cs typeface="Heebo"/>
              </a:rPr>
              <a:t> </a:t>
            </a:r>
            <a:r>
              <a:rPr lang="en-US" sz="1750" dirty="0" err="1">
                <a:solidFill>
                  <a:srgbClr val="DCD7E5"/>
                </a:solidFill>
                <a:latin typeface="Heebo"/>
                <a:ea typeface="Heebo" pitchFamily="34" charset="-122"/>
                <a:cs typeface="Heebo"/>
              </a:rPr>
              <a:t>предоставляет</a:t>
            </a:r>
            <a:r>
              <a:rPr lang="en-US" sz="1750" dirty="0">
                <a:solidFill>
                  <a:srgbClr val="DCD7E5"/>
                </a:solidFill>
                <a:latin typeface="Heebo"/>
                <a:ea typeface="Heebo" pitchFamily="34" charset="-122"/>
                <a:cs typeface="Heebo"/>
              </a:rPr>
              <a:t> </a:t>
            </a:r>
            <a:r>
              <a:rPr lang="en-US" sz="1750" dirty="0" err="1">
                <a:solidFill>
                  <a:srgbClr val="DCD7E5"/>
                </a:solidFill>
                <a:latin typeface="Heebo"/>
                <a:ea typeface="Heebo" pitchFamily="34" charset="-122"/>
                <a:cs typeface="Heebo"/>
              </a:rPr>
              <a:t>субсидии</a:t>
            </a:r>
            <a:r>
              <a:rPr lang="en-US" sz="1750" dirty="0">
                <a:solidFill>
                  <a:srgbClr val="DCD7E5"/>
                </a:solidFill>
                <a:latin typeface="Heebo"/>
                <a:ea typeface="Heebo" pitchFamily="34" charset="-122"/>
                <a:cs typeface="Heebo"/>
              </a:rPr>
              <a:t> и </a:t>
            </a:r>
            <a:r>
              <a:rPr lang="en-US" sz="1750" dirty="0" err="1">
                <a:solidFill>
                  <a:srgbClr val="DCD7E5"/>
                </a:solidFill>
                <a:latin typeface="Heebo"/>
                <a:ea typeface="Heebo" pitchFamily="34" charset="-122"/>
                <a:cs typeface="Heebo"/>
              </a:rPr>
              <a:t>другие</a:t>
            </a:r>
            <a:r>
              <a:rPr lang="en-US" sz="1750" dirty="0">
                <a:solidFill>
                  <a:srgbClr val="DCD7E5"/>
                </a:solidFill>
                <a:latin typeface="Heebo"/>
                <a:ea typeface="Heebo" pitchFamily="34" charset="-122"/>
                <a:cs typeface="Heebo"/>
              </a:rPr>
              <a:t> </a:t>
            </a:r>
            <a:r>
              <a:rPr lang="en-US" sz="1750" dirty="0" err="1">
                <a:solidFill>
                  <a:srgbClr val="DCD7E5"/>
                </a:solidFill>
                <a:latin typeface="Heebo"/>
                <a:ea typeface="Heebo" pitchFamily="34" charset="-122"/>
                <a:cs typeface="Heebo"/>
              </a:rPr>
              <a:t>стимулы</a:t>
            </a:r>
            <a:r>
              <a:rPr lang="en-US" sz="1750" dirty="0">
                <a:solidFill>
                  <a:srgbClr val="DCD7E5"/>
                </a:solidFill>
                <a:latin typeface="Heebo"/>
                <a:ea typeface="Heebo" pitchFamily="34" charset="-122"/>
                <a:cs typeface="Heebo"/>
              </a:rPr>
              <a:t> </a:t>
            </a:r>
            <a:r>
              <a:rPr lang="en-US" sz="1750" dirty="0" err="1">
                <a:solidFill>
                  <a:srgbClr val="DCD7E5"/>
                </a:solidFill>
                <a:latin typeface="Heebo"/>
                <a:ea typeface="Heebo" pitchFamily="34" charset="-122"/>
                <a:cs typeface="Heebo"/>
              </a:rPr>
              <a:t>отдельным</a:t>
            </a:r>
            <a:r>
              <a:rPr lang="en-US" sz="1750" dirty="0">
                <a:solidFill>
                  <a:srgbClr val="DCD7E5"/>
                </a:solidFill>
                <a:latin typeface="Heebo"/>
                <a:ea typeface="Heebo" pitchFamily="34" charset="-122"/>
                <a:cs typeface="Heebo"/>
              </a:rPr>
              <a:t> </a:t>
            </a:r>
            <a:r>
              <a:rPr lang="en-US" sz="1750" dirty="0" err="1">
                <a:solidFill>
                  <a:srgbClr val="DCD7E5"/>
                </a:solidFill>
                <a:latin typeface="Heebo"/>
                <a:ea typeface="Heebo" pitchFamily="34" charset="-122"/>
                <a:cs typeface="Heebo"/>
              </a:rPr>
              <a:t>отраслям</a:t>
            </a:r>
            <a:r>
              <a:rPr lang="en-US" sz="1750" dirty="0">
                <a:solidFill>
                  <a:srgbClr val="DCD7E5"/>
                </a:solidFill>
                <a:latin typeface="Heebo"/>
                <a:ea typeface="Heebo" pitchFamily="34" charset="-122"/>
                <a:cs typeface="Heebo"/>
              </a:rPr>
              <a:t>, </a:t>
            </a:r>
            <a:r>
              <a:rPr lang="en-US" sz="1750" dirty="0" err="1">
                <a:solidFill>
                  <a:srgbClr val="DCD7E5"/>
                </a:solidFill>
                <a:latin typeface="Heebo"/>
                <a:ea typeface="Heebo" pitchFamily="34" charset="-122"/>
                <a:cs typeface="Heebo"/>
              </a:rPr>
              <a:t>способствуя</a:t>
            </a:r>
            <a:r>
              <a:rPr lang="en-US" sz="1750" dirty="0">
                <a:solidFill>
                  <a:srgbClr val="DCD7E5"/>
                </a:solidFill>
                <a:latin typeface="Heebo"/>
                <a:ea typeface="Heebo" pitchFamily="34" charset="-122"/>
                <a:cs typeface="Heebo"/>
              </a:rPr>
              <a:t> </a:t>
            </a:r>
            <a:r>
              <a:rPr lang="en-US" sz="1750" dirty="0" err="1">
                <a:solidFill>
                  <a:srgbClr val="DCD7E5"/>
                </a:solidFill>
                <a:latin typeface="Heebo"/>
                <a:ea typeface="Heebo" pitchFamily="34" charset="-122"/>
                <a:cs typeface="Heebo"/>
              </a:rPr>
              <a:t>развитию</a:t>
            </a:r>
            <a:r>
              <a:rPr lang="en-US" sz="1750" dirty="0">
                <a:solidFill>
                  <a:srgbClr val="DCD7E5"/>
                </a:solidFill>
                <a:latin typeface="Heebo"/>
                <a:ea typeface="Heebo" pitchFamily="34" charset="-122"/>
                <a:cs typeface="Heebo"/>
              </a:rPr>
              <a:t> </a:t>
            </a:r>
            <a:r>
              <a:rPr lang="en-US" sz="1750" dirty="0" err="1">
                <a:solidFill>
                  <a:srgbClr val="DCD7E5"/>
                </a:solidFill>
                <a:latin typeface="Heebo"/>
                <a:ea typeface="Heebo" pitchFamily="34" charset="-122"/>
                <a:cs typeface="Heebo"/>
              </a:rPr>
              <a:t>экономики</a:t>
            </a:r>
            <a:r>
              <a:rPr lang="en-US" sz="1750" dirty="0">
                <a:solidFill>
                  <a:srgbClr val="DCD7E5"/>
                </a:solidFill>
                <a:latin typeface="Heebo"/>
                <a:ea typeface="Heebo" pitchFamily="34" charset="-122"/>
                <a:cs typeface="Heebo"/>
              </a:rPr>
              <a:t> и </a:t>
            </a:r>
            <a:r>
              <a:rPr lang="en-US" sz="1750" dirty="0" err="1">
                <a:solidFill>
                  <a:srgbClr val="DCD7E5"/>
                </a:solidFill>
                <a:latin typeface="Heebo"/>
                <a:ea typeface="Heebo" pitchFamily="34" charset="-122"/>
                <a:cs typeface="Heebo"/>
              </a:rPr>
              <a:t>созданию</a:t>
            </a:r>
            <a:r>
              <a:rPr lang="en-US" sz="1750" dirty="0">
                <a:solidFill>
                  <a:srgbClr val="DCD7E5"/>
                </a:solidFill>
                <a:latin typeface="Heebo"/>
                <a:ea typeface="Heebo" pitchFamily="34" charset="-122"/>
                <a:cs typeface="Heebo"/>
              </a:rPr>
              <a:t> </a:t>
            </a:r>
            <a:r>
              <a:rPr lang="en-US" sz="1750" dirty="0" err="1">
                <a:solidFill>
                  <a:srgbClr val="DCD7E5"/>
                </a:solidFill>
                <a:latin typeface="Heebo"/>
                <a:ea typeface="Heebo" pitchFamily="34" charset="-122"/>
                <a:cs typeface="Heebo"/>
              </a:rPr>
              <a:t>рабочих</a:t>
            </a:r>
            <a:r>
              <a:rPr lang="en-US" sz="1750" dirty="0">
                <a:solidFill>
                  <a:srgbClr val="DCD7E5"/>
                </a:solidFill>
                <a:latin typeface="Heebo"/>
                <a:ea typeface="Heebo" pitchFamily="34" charset="-122"/>
                <a:cs typeface="Heebo"/>
              </a:rPr>
              <a:t> </a:t>
            </a:r>
            <a:r>
              <a:rPr lang="en-US" sz="1750" dirty="0" err="1">
                <a:solidFill>
                  <a:srgbClr val="DCD7E5"/>
                </a:solidFill>
                <a:latin typeface="Heebo"/>
                <a:ea typeface="Heebo" pitchFamily="34" charset="-122"/>
                <a:cs typeface="Heebo"/>
              </a:rPr>
              <a:t>мест</a:t>
            </a:r>
            <a:r>
              <a:rPr lang="en-US" sz="1750" dirty="0">
                <a:solidFill>
                  <a:srgbClr val="DCD7E5"/>
                </a:solidFill>
                <a:latin typeface="Heebo"/>
                <a:ea typeface="Heebo" pitchFamily="34" charset="-122"/>
                <a:cs typeface="Heebo"/>
              </a:rPr>
              <a:t>.</a:t>
            </a:r>
            <a:endParaRPr lang="en-US" sz="1750" dirty="0">
              <a:latin typeface="Heebo"/>
              <a:cs typeface="Heebo"/>
            </a:endParaRPr>
          </a:p>
        </p:txBody>
      </p:sp>
      <p:sp>
        <p:nvSpPr>
          <p:cNvPr id="9" name="Text 6"/>
          <p:cNvSpPr/>
          <p:nvPr/>
        </p:nvSpPr>
        <p:spPr>
          <a:xfrm>
            <a:off x="9449872" y="3115270"/>
            <a:ext cx="2407920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>
              <a:lnSpc>
                <a:spcPts val="2734"/>
              </a:lnSpc>
            </a:pPr>
            <a:r>
              <a:rPr lang="en-US" sz="2150" dirty="0" err="1">
                <a:solidFill>
                  <a:srgbClr val="F2F0F4"/>
                </a:solidFill>
                <a:latin typeface="Montserrat"/>
                <a:ea typeface="Montserrat" pitchFamily="34" charset="-122"/>
                <a:cs typeface="Montserrat" pitchFamily="34" charset="-120"/>
              </a:rPr>
              <a:t>Инфраструктура</a:t>
            </a:r>
            <a:r>
              <a:rPr lang="en-US" sz="2150" dirty="0">
                <a:solidFill>
                  <a:srgbClr val="F2F0F4"/>
                </a:solidFill>
                <a:latin typeface="Montserrat"/>
                <a:ea typeface="Montserrat" pitchFamily="34" charset="-122"/>
                <a:cs typeface="Montserrat" pitchFamily="34" charset="-120"/>
              </a:rPr>
              <a:t> [3]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9449872" y="3684627"/>
            <a:ext cx="3156347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Государство инвестирует в развитие транспортных сетей, коммуникаций и других объектов, обеспечивая основу для экономического роста.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692">
            <a:solidFill>
              <a:srgbClr val="FFFFFF">
                <a:alpha val="16000"/>
              </a:srgbClr>
            </a:solidFill>
            <a:prstDash val="solid"/>
          </a:ln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26294" y="607576"/>
            <a:ext cx="9320213" cy="137707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22"/>
              </a:lnSpc>
              <a:buNone/>
            </a:pPr>
            <a:r>
              <a:rPr lang="en-US" sz="4338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Взаимодействие экономики и государства</a:t>
            </a:r>
            <a:endParaRPr lang="en-US" sz="4338" dirty="0"/>
          </a:p>
        </p:txBody>
      </p:sp>
      <p:sp>
        <p:nvSpPr>
          <p:cNvPr id="6" name="Shape 2"/>
          <p:cNvSpPr/>
          <p:nvPr/>
        </p:nvSpPr>
        <p:spPr>
          <a:xfrm>
            <a:off x="1134785" y="2315170"/>
            <a:ext cx="44053" cy="5306854"/>
          </a:xfrm>
          <a:prstGeom prst="roundRect">
            <a:avLst>
              <a:gd name="adj" fmla="val 225099"/>
            </a:avLst>
          </a:prstGeom>
          <a:solidFill>
            <a:srgbClr val="481782"/>
          </a:solidFill>
          <a:ln/>
        </p:spPr>
      </p:sp>
      <p:sp>
        <p:nvSpPr>
          <p:cNvPr id="7" name="Shape 3"/>
          <p:cNvSpPr/>
          <p:nvPr/>
        </p:nvSpPr>
        <p:spPr>
          <a:xfrm>
            <a:off x="1404699" y="2713077"/>
            <a:ext cx="771168" cy="44053"/>
          </a:xfrm>
          <a:prstGeom prst="roundRect">
            <a:avLst>
              <a:gd name="adj" fmla="val 225099"/>
            </a:avLst>
          </a:prstGeom>
          <a:solidFill>
            <a:srgbClr val="481782"/>
          </a:solidFill>
          <a:ln/>
        </p:spPr>
      </p:sp>
      <p:sp>
        <p:nvSpPr>
          <p:cNvPr id="8" name="Shape 4"/>
          <p:cNvSpPr/>
          <p:nvPr/>
        </p:nvSpPr>
        <p:spPr>
          <a:xfrm>
            <a:off x="908923" y="2487335"/>
            <a:ext cx="495776" cy="495776"/>
          </a:xfrm>
          <a:prstGeom prst="roundRect">
            <a:avLst>
              <a:gd name="adj" fmla="val 20002"/>
            </a:avLst>
          </a:prstGeom>
          <a:solidFill>
            <a:srgbClr val="3C136D"/>
          </a:solidFill>
          <a:ln w="13692">
            <a:solidFill>
              <a:srgbClr val="481782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1095851" y="2528649"/>
            <a:ext cx="121920" cy="4131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53"/>
              </a:lnSpc>
              <a:buNone/>
            </a:pPr>
            <a:r>
              <a:rPr lang="en-US" sz="2603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03" dirty="0"/>
          </a:p>
        </p:txBody>
      </p:sp>
      <p:sp>
        <p:nvSpPr>
          <p:cNvPr id="10" name="Text 6"/>
          <p:cNvSpPr/>
          <p:nvPr/>
        </p:nvSpPr>
        <p:spPr>
          <a:xfrm>
            <a:off x="2368748" y="2535436"/>
            <a:ext cx="2203609" cy="3443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1"/>
              </a:lnSpc>
              <a:buNone/>
            </a:pPr>
            <a:r>
              <a:rPr lang="en-US" sz="2169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Налоги</a:t>
            </a:r>
            <a:endParaRPr lang="en-US" sz="2169" dirty="0"/>
          </a:p>
        </p:txBody>
      </p:sp>
      <p:sp>
        <p:nvSpPr>
          <p:cNvPr id="11" name="Text 7"/>
          <p:cNvSpPr/>
          <p:nvPr/>
        </p:nvSpPr>
        <p:spPr>
          <a:xfrm>
            <a:off x="2368748" y="3011924"/>
            <a:ext cx="7777758" cy="7050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76"/>
              </a:lnSpc>
              <a:buNone/>
            </a:pPr>
            <a:r>
              <a:rPr lang="en-US" sz="1735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Главный источник доходов государства, позволяющий финансировать различные программы и проекты на благо общества.</a:t>
            </a:r>
            <a:endParaRPr lang="en-US" sz="1735" dirty="0"/>
          </a:p>
        </p:txBody>
      </p:sp>
      <p:sp>
        <p:nvSpPr>
          <p:cNvPr id="12" name="Shape 8"/>
          <p:cNvSpPr/>
          <p:nvPr/>
        </p:nvSpPr>
        <p:spPr>
          <a:xfrm>
            <a:off x="1404699" y="4555450"/>
            <a:ext cx="771168" cy="44053"/>
          </a:xfrm>
          <a:prstGeom prst="roundRect">
            <a:avLst>
              <a:gd name="adj" fmla="val 225099"/>
            </a:avLst>
          </a:prstGeom>
          <a:solidFill>
            <a:srgbClr val="481782"/>
          </a:solidFill>
          <a:ln/>
        </p:spPr>
      </p:sp>
      <p:sp>
        <p:nvSpPr>
          <p:cNvPr id="13" name="Shape 9"/>
          <p:cNvSpPr/>
          <p:nvPr/>
        </p:nvSpPr>
        <p:spPr>
          <a:xfrm>
            <a:off x="908923" y="4329708"/>
            <a:ext cx="495776" cy="495776"/>
          </a:xfrm>
          <a:prstGeom prst="roundRect">
            <a:avLst>
              <a:gd name="adj" fmla="val 20002"/>
            </a:avLst>
          </a:prstGeom>
          <a:solidFill>
            <a:srgbClr val="3C136D"/>
          </a:solidFill>
          <a:ln w="13692">
            <a:solidFill>
              <a:srgbClr val="481782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1061561" y="4371023"/>
            <a:ext cx="190500" cy="4131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53"/>
              </a:lnSpc>
              <a:buNone/>
            </a:pPr>
            <a:r>
              <a:rPr lang="en-US" sz="2603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03" dirty="0"/>
          </a:p>
        </p:txBody>
      </p:sp>
      <p:sp>
        <p:nvSpPr>
          <p:cNvPr id="15" name="Text 11"/>
          <p:cNvSpPr/>
          <p:nvPr/>
        </p:nvSpPr>
        <p:spPr>
          <a:xfrm>
            <a:off x="2368748" y="4367649"/>
            <a:ext cx="4211320" cy="374809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>
              <a:lnSpc>
                <a:spcPts val="2711"/>
              </a:lnSpc>
            </a:pPr>
            <a:r>
              <a:rPr lang="en-US" sz="2150" dirty="0" err="1">
                <a:solidFill>
                  <a:srgbClr val="DCD7E5"/>
                </a:solidFill>
                <a:latin typeface="Montserrat"/>
                <a:ea typeface="Montserrat" pitchFamily="34" charset="-122"/>
                <a:cs typeface="Montserrat" pitchFamily="34" charset="-120"/>
              </a:rPr>
              <a:t>Экономическая</a:t>
            </a:r>
            <a:r>
              <a:rPr lang="en-US" sz="2150" dirty="0">
                <a:solidFill>
                  <a:srgbClr val="DCD7E5"/>
                </a:solidFill>
                <a:latin typeface="Montserrat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2150" dirty="0" err="1">
                <a:solidFill>
                  <a:srgbClr val="DCD7E5"/>
                </a:solidFill>
                <a:latin typeface="Montserrat"/>
                <a:ea typeface="Montserrat" pitchFamily="34" charset="-122"/>
                <a:cs typeface="Montserrat" pitchFamily="34" charset="-120"/>
              </a:rPr>
              <a:t>политика</a:t>
            </a:r>
            <a:r>
              <a:rPr lang="en-US" sz="2150" dirty="0">
                <a:solidFill>
                  <a:srgbClr val="DCD7E5"/>
                </a:solidFill>
                <a:latin typeface="Montserrat"/>
                <a:ea typeface="Montserrat" pitchFamily="34" charset="-122"/>
                <a:cs typeface="Montserrat" pitchFamily="34" charset="-120"/>
              </a:rPr>
              <a:t> [4]</a:t>
            </a:r>
            <a:endParaRPr lang="en-US" sz="2169" dirty="0"/>
          </a:p>
        </p:txBody>
      </p:sp>
      <p:sp>
        <p:nvSpPr>
          <p:cNvPr id="16" name="Text 12"/>
          <p:cNvSpPr/>
          <p:nvPr/>
        </p:nvSpPr>
        <p:spPr>
          <a:xfrm>
            <a:off x="2368748" y="4854297"/>
            <a:ext cx="7777758" cy="7050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76"/>
              </a:lnSpc>
              <a:buNone/>
            </a:pPr>
            <a:r>
              <a:rPr lang="en-US" sz="1735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Государство влияет на экономические процессы через монетарную и фискальную политику.</a:t>
            </a:r>
            <a:endParaRPr lang="en-US" sz="1735" dirty="0"/>
          </a:p>
        </p:txBody>
      </p:sp>
      <p:sp>
        <p:nvSpPr>
          <p:cNvPr id="17" name="Shape 13"/>
          <p:cNvSpPr/>
          <p:nvPr/>
        </p:nvSpPr>
        <p:spPr>
          <a:xfrm>
            <a:off x="1404699" y="6397823"/>
            <a:ext cx="771168" cy="44053"/>
          </a:xfrm>
          <a:prstGeom prst="roundRect">
            <a:avLst>
              <a:gd name="adj" fmla="val 225099"/>
            </a:avLst>
          </a:prstGeom>
          <a:solidFill>
            <a:srgbClr val="481782"/>
          </a:solidFill>
          <a:ln/>
        </p:spPr>
      </p:sp>
      <p:sp>
        <p:nvSpPr>
          <p:cNvPr id="18" name="Shape 14"/>
          <p:cNvSpPr/>
          <p:nvPr/>
        </p:nvSpPr>
        <p:spPr>
          <a:xfrm>
            <a:off x="908923" y="6172081"/>
            <a:ext cx="495776" cy="495776"/>
          </a:xfrm>
          <a:prstGeom prst="roundRect">
            <a:avLst>
              <a:gd name="adj" fmla="val 20002"/>
            </a:avLst>
          </a:prstGeom>
          <a:solidFill>
            <a:srgbClr val="3C136D"/>
          </a:solidFill>
          <a:ln w="13692">
            <a:solidFill>
              <a:srgbClr val="481782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1065371" y="6213396"/>
            <a:ext cx="182880" cy="4131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53"/>
              </a:lnSpc>
              <a:buNone/>
            </a:pPr>
            <a:r>
              <a:rPr lang="en-US" sz="2603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03" dirty="0"/>
          </a:p>
        </p:txBody>
      </p:sp>
      <p:sp>
        <p:nvSpPr>
          <p:cNvPr id="20" name="Text 16"/>
          <p:cNvSpPr/>
          <p:nvPr/>
        </p:nvSpPr>
        <p:spPr>
          <a:xfrm>
            <a:off x="2368748" y="6220182"/>
            <a:ext cx="2203609" cy="3443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1"/>
              </a:lnSpc>
              <a:buNone/>
            </a:pPr>
            <a:r>
              <a:rPr lang="en-US" sz="2169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Партнерство</a:t>
            </a:r>
            <a:endParaRPr lang="en-US" sz="2169" dirty="0"/>
          </a:p>
        </p:txBody>
      </p:sp>
      <p:sp>
        <p:nvSpPr>
          <p:cNvPr id="21" name="Text 17"/>
          <p:cNvSpPr/>
          <p:nvPr/>
        </p:nvSpPr>
        <p:spPr>
          <a:xfrm>
            <a:off x="2368748" y="6696670"/>
            <a:ext cx="7777758" cy="7050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76"/>
              </a:lnSpc>
              <a:buNone/>
            </a:pPr>
            <a:r>
              <a:rPr lang="en-US" sz="1735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Государство и бизнес сотрудничают для достижения общих целей – экономического роста и устойчивости.</a:t>
            </a:r>
            <a:endParaRPr lang="en-US" sz="1735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519714"/>
            <a:ext cx="87249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Примеры страновых моделей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833199" y="272093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1022152" y="2762607"/>
            <a:ext cx="1219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1555313" y="2797254"/>
            <a:ext cx="3634740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>
              <a:lnSpc>
                <a:spcPts val="2734"/>
              </a:lnSpc>
            </a:pPr>
            <a:r>
              <a:rPr lang="en-US" sz="2150" dirty="0" err="1">
                <a:solidFill>
                  <a:srgbClr val="DCD7E5"/>
                </a:solidFill>
                <a:latin typeface="Montserrat"/>
                <a:ea typeface="Montserrat" pitchFamily="34" charset="-122"/>
                <a:cs typeface="Montserrat" pitchFamily="34" charset="-120"/>
              </a:rPr>
              <a:t>Либеральная</a:t>
            </a:r>
            <a:r>
              <a:rPr lang="en-US" sz="2150" dirty="0">
                <a:solidFill>
                  <a:srgbClr val="DCD7E5"/>
                </a:solidFill>
                <a:latin typeface="Montserrat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2150" dirty="0" err="1">
                <a:solidFill>
                  <a:srgbClr val="DCD7E5"/>
                </a:solidFill>
                <a:latin typeface="Montserrat"/>
                <a:ea typeface="Montserrat" pitchFamily="34" charset="-122"/>
                <a:cs typeface="Montserrat" pitchFamily="34" charset="-120"/>
              </a:rPr>
              <a:t>экономика</a:t>
            </a:r>
            <a:r>
              <a:rPr lang="en-US" sz="2150" dirty="0">
                <a:solidFill>
                  <a:srgbClr val="DCD7E5"/>
                </a:solidFill>
                <a:latin typeface="Montserrat"/>
                <a:ea typeface="Montserrat" pitchFamily="34" charset="-122"/>
                <a:cs typeface="Montserrat" pitchFamily="34" charset="-120"/>
              </a:rPr>
              <a:t> [5]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1555313" y="3277672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Основана на свободном рынке с минимальным вмешательством государства, например, в США.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5597485" y="272093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5752148" y="2762607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6319599" y="2715974"/>
            <a:ext cx="3820001" cy="74517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ts val="2734"/>
              </a:lnSpc>
            </a:pPr>
            <a:r>
              <a:rPr lang="en-US" sz="2150" dirty="0" err="1">
                <a:solidFill>
                  <a:srgbClr val="DCD7E5"/>
                </a:solidFill>
                <a:latin typeface="Montserrat"/>
                <a:ea typeface="Montserrat" pitchFamily="34" charset="-122"/>
                <a:cs typeface="Montserrat" pitchFamily="34" charset="-120"/>
              </a:rPr>
              <a:t>Социал-демократическая</a:t>
            </a:r>
            <a:r>
              <a:rPr lang="en-US" sz="2150" dirty="0">
                <a:solidFill>
                  <a:srgbClr val="DCD7E5"/>
                </a:solidFill>
                <a:latin typeface="Montserrat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2150" dirty="0" err="1">
                <a:solidFill>
                  <a:srgbClr val="DCD7E5"/>
                </a:solidFill>
                <a:latin typeface="Montserrat"/>
                <a:ea typeface="Montserrat" pitchFamily="34" charset="-122"/>
                <a:cs typeface="Montserrat" pitchFamily="34" charset="-120"/>
              </a:rPr>
              <a:t>модель</a:t>
            </a:r>
            <a:r>
              <a:rPr lang="en-US" sz="2150" dirty="0">
                <a:solidFill>
                  <a:srgbClr val="DCD7E5"/>
                </a:solidFill>
                <a:latin typeface="Montserrat"/>
                <a:ea typeface="Montserrat" pitchFamily="34" charset="-122"/>
                <a:cs typeface="Montserrat" pitchFamily="34" charset="-120"/>
              </a:rPr>
              <a:t> [6]</a:t>
            </a:r>
            <a:endParaRPr lang="en-US" sz="2187" dirty="0"/>
          </a:p>
        </p:txBody>
      </p:sp>
      <p:sp>
        <p:nvSpPr>
          <p:cNvPr id="13" name="Text 9"/>
          <p:cNvSpPr/>
          <p:nvPr/>
        </p:nvSpPr>
        <p:spPr>
          <a:xfrm>
            <a:off x="6319599" y="3767098"/>
            <a:ext cx="38200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Государство активно участвует в экономике, предоставляя широкий спектр социальных услуг, например, в странах Скандинавии.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833199" y="544222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987862" y="5483900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2"/>
          <p:cNvSpPr/>
          <p:nvPr/>
        </p:nvSpPr>
        <p:spPr>
          <a:xfrm>
            <a:off x="1555313" y="5518547"/>
            <a:ext cx="3086100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>
              <a:lnSpc>
                <a:spcPts val="2734"/>
              </a:lnSpc>
            </a:pPr>
            <a:r>
              <a:rPr lang="en-US" sz="2150" dirty="0" err="1">
                <a:solidFill>
                  <a:srgbClr val="DCD7E5"/>
                </a:solidFill>
                <a:latin typeface="Montserrat"/>
                <a:ea typeface="Montserrat" pitchFamily="34" charset="-122"/>
                <a:cs typeface="Montserrat" pitchFamily="34" charset="-120"/>
              </a:rPr>
              <a:t>Плановая</a:t>
            </a:r>
            <a:r>
              <a:rPr lang="en-US" sz="2150" dirty="0">
                <a:solidFill>
                  <a:srgbClr val="DCD7E5"/>
                </a:solidFill>
                <a:latin typeface="Montserrat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2150" dirty="0" err="1">
                <a:solidFill>
                  <a:srgbClr val="DCD7E5"/>
                </a:solidFill>
                <a:latin typeface="Montserrat"/>
                <a:ea typeface="Montserrat" pitchFamily="34" charset="-122"/>
                <a:cs typeface="Montserrat" pitchFamily="34" charset="-120"/>
              </a:rPr>
              <a:t>экономика</a:t>
            </a:r>
            <a:r>
              <a:rPr lang="en-US" sz="2150">
                <a:solidFill>
                  <a:srgbClr val="DCD7E5"/>
                </a:solidFill>
                <a:latin typeface="Montserrat"/>
                <a:ea typeface="Montserrat" pitchFamily="34" charset="-122"/>
                <a:cs typeface="Montserrat" pitchFamily="34" charset="-120"/>
              </a:rPr>
              <a:t> [7]</a:t>
            </a:r>
            <a:endParaRPr lang="en-US" sz="2187" dirty="0"/>
          </a:p>
        </p:txBody>
      </p:sp>
      <p:sp>
        <p:nvSpPr>
          <p:cNvPr id="17" name="Text 13"/>
          <p:cNvSpPr/>
          <p:nvPr/>
        </p:nvSpPr>
        <p:spPr>
          <a:xfrm>
            <a:off x="1555313" y="5998964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Государство контролирует основные отрасли экономики и регулирует распределение ресурсов, как, например, в Советском Союзе.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934760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Заключение</a:t>
            </a:r>
            <a:endParaRPr lang="en-US" sz="4374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90799" y="1962388"/>
            <a:ext cx="1110972" cy="177748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5935028" y="2184559"/>
            <a:ext cx="4343400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>
              <a:lnSpc>
                <a:spcPts val="2734"/>
              </a:lnSpc>
            </a:pPr>
            <a:r>
              <a:rPr lang="en-US" sz="2150" dirty="0" err="1">
                <a:solidFill>
                  <a:srgbClr val="DCD7E5"/>
                </a:solidFill>
                <a:latin typeface="Montserrat"/>
                <a:ea typeface="Montserrat" pitchFamily="34" charset="-122"/>
                <a:cs typeface="Montserrat" pitchFamily="34" charset="-120"/>
              </a:rPr>
              <a:t>Экономическая</a:t>
            </a:r>
            <a:r>
              <a:rPr lang="en-US" sz="2150" dirty="0">
                <a:solidFill>
                  <a:srgbClr val="DCD7E5"/>
                </a:solidFill>
                <a:latin typeface="Montserrat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2150" dirty="0" err="1">
                <a:solidFill>
                  <a:srgbClr val="DCD7E5"/>
                </a:solidFill>
                <a:latin typeface="Montserrat"/>
                <a:ea typeface="Montserrat" pitchFamily="34" charset="-122"/>
                <a:cs typeface="Montserrat" pitchFamily="34" charset="-120"/>
              </a:rPr>
              <a:t>стабильность</a:t>
            </a:r>
            <a:r>
              <a:rPr lang="en-US" sz="2150" dirty="0">
                <a:solidFill>
                  <a:srgbClr val="DCD7E5"/>
                </a:solidFill>
                <a:latin typeface="Montserrat"/>
                <a:ea typeface="Montserrat" pitchFamily="34" charset="-122"/>
                <a:cs typeface="Montserrat" pitchFamily="34" charset="-120"/>
              </a:rPr>
              <a:t> [8]</a:t>
            </a:r>
            <a:endParaRPr lang="en-US" sz="2187" dirty="0"/>
          </a:p>
        </p:txBody>
      </p:sp>
      <p:sp>
        <p:nvSpPr>
          <p:cNvPr id="8" name="Text 3"/>
          <p:cNvSpPr/>
          <p:nvPr/>
        </p:nvSpPr>
        <p:spPr>
          <a:xfrm>
            <a:off x="5935028" y="2664976"/>
            <a:ext cx="786217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Благополучие общества зависит от взаимодействия экономики и государства.</a:t>
            </a:r>
            <a:endParaRPr lang="en-US" sz="1750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90799" y="3739872"/>
            <a:ext cx="1110972" cy="1777484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5935028" y="3962043"/>
            <a:ext cx="30784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Экономический рост</a:t>
            </a:r>
            <a:endParaRPr lang="en-US" sz="2187" dirty="0"/>
          </a:p>
        </p:txBody>
      </p:sp>
      <p:sp>
        <p:nvSpPr>
          <p:cNvPr id="11" name="Text 5"/>
          <p:cNvSpPr/>
          <p:nvPr/>
        </p:nvSpPr>
        <p:spPr>
          <a:xfrm>
            <a:off x="5935028" y="4442460"/>
            <a:ext cx="786217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Сотрудничество между экономикой и государством способствует достижению стабильного роста.</a:t>
            </a:r>
            <a:endParaRPr lang="en-US" sz="1750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90799" y="5517356"/>
            <a:ext cx="1110972" cy="1777484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5935028" y="5739527"/>
            <a:ext cx="36499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Благосостояние граждан</a:t>
            </a:r>
            <a:endParaRPr lang="en-US" sz="2187" dirty="0"/>
          </a:p>
        </p:txBody>
      </p:sp>
      <p:sp>
        <p:nvSpPr>
          <p:cNvPr id="14" name="Text 7"/>
          <p:cNvSpPr/>
          <p:nvPr/>
        </p:nvSpPr>
        <p:spPr>
          <a:xfrm>
            <a:off x="5935028" y="6219944"/>
            <a:ext cx="786217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Взаимодействие обеих сторон определяет уровень благосостояния населения.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30072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811599" y="445294"/>
            <a:ext cx="5128260" cy="694373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400" dirty="0">
                <a:solidFill>
                  <a:srgbClr val="F2F0F4"/>
                </a:solidFill>
                <a:latin typeface="Montserrat"/>
                <a:ea typeface="Montserrat" pitchFamily="34" charset="-122"/>
                <a:cs typeface="Montserrat" pitchFamily="34" charset="-120"/>
              </a:rPr>
              <a:t>Ссылки на статьи:</a:t>
            </a:r>
          </a:p>
          <a:p>
            <a:pPr>
              <a:lnSpc>
                <a:spcPts val="5468"/>
              </a:lnSpc>
            </a:pPr>
            <a:r>
              <a:rPr lang="en-US" sz="1200" dirty="0">
                <a:solidFill>
                  <a:srgbClr val="F2F0F4"/>
                </a:solidFill>
                <a:ea typeface="+mn-lt"/>
                <a:cs typeface="+mn-lt"/>
                <a:hlinkClick r:id="rId5"/>
              </a:rPr>
              <a:t>https://bankiros.ru/wiki/term/gosudarstvennoe-regulirovanie-ekonomiki</a:t>
            </a:r>
            <a:r>
              <a:rPr lang="en-US" sz="1200" dirty="0">
                <a:solidFill>
                  <a:srgbClr val="F2F0F4"/>
                </a:solidFill>
                <a:ea typeface="+mn-lt"/>
                <a:cs typeface="+mn-lt"/>
              </a:rPr>
              <a:t> [1]</a:t>
            </a:r>
            <a:endParaRPr lang="en-US" sz="1200" dirty="0">
              <a:solidFill>
                <a:srgbClr val="000000"/>
              </a:solidFill>
              <a:ea typeface="+mn-lt"/>
              <a:cs typeface="+mn-lt"/>
            </a:endParaRPr>
          </a:p>
          <a:p>
            <a:pPr>
              <a:lnSpc>
                <a:spcPts val="5468"/>
              </a:lnSpc>
            </a:pPr>
            <a:r>
              <a:rPr lang="en-US" sz="1200" dirty="0">
                <a:solidFill>
                  <a:srgbClr val="F2F0F4"/>
                </a:solidFill>
                <a:ea typeface="+mn-lt"/>
                <a:cs typeface="+mn-lt"/>
                <a:hlinkClick r:id="rId6"/>
              </a:rPr>
              <a:t>https://finance.rambler.ru/money/47559014-chto-takoe-subsidiya-obyasnyaem-prostymi-slovami/</a:t>
            </a:r>
            <a:r>
              <a:rPr lang="en-US" sz="1200" dirty="0">
                <a:solidFill>
                  <a:srgbClr val="F2F0F4"/>
                </a:solidFill>
                <a:ea typeface="+mn-lt"/>
                <a:cs typeface="+mn-lt"/>
              </a:rPr>
              <a:t> [2]</a:t>
            </a:r>
            <a:endParaRPr lang="en-US" dirty="0">
              <a:solidFill>
                <a:srgbClr val="000000"/>
              </a:solidFill>
              <a:ea typeface="+mn-lt"/>
              <a:cs typeface="+mn-lt"/>
            </a:endParaRPr>
          </a:p>
          <a:p>
            <a:pPr>
              <a:lnSpc>
                <a:spcPts val="5468"/>
              </a:lnSpc>
            </a:pPr>
            <a:r>
              <a:rPr lang="en-US" sz="1200" dirty="0">
                <a:solidFill>
                  <a:srgbClr val="F2F0F4"/>
                </a:solidFill>
                <a:ea typeface="+mn-lt"/>
                <a:cs typeface="+mn-lt"/>
                <a:hlinkClick r:id="rId7"/>
              </a:rPr>
              <a:t>https://ktonanovenkogo.ru/voprosy-i-otvety/infrastruktura-chto-ehto-takoe-prostymi-slovami.html</a:t>
            </a:r>
            <a:r>
              <a:rPr lang="en-US" sz="1200" dirty="0">
                <a:solidFill>
                  <a:srgbClr val="F2F0F4"/>
                </a:solidFill>
                <a:ea typeface="+mn-lt"/>
                <a:cs typeface="+mn-lt"/>
              </a:rPr>
              <a:t> [3]</a:t>
            </a:r>
            <a:endParaRPr lang="en-US" dirty="0"/>
          </a:p>
          <a:p>
            <a:pPr>
              <a:lnSpc>
                <a:spcPts val="5468"/>
              </a:lnSpc>
            </a:pPr>
            <a:r>
              <a:rPr lang="en-US" sz="1200" dirty="0">
                <a:solidFill>
                  <a:srgbClr val="F2F0F4"/>
                </a:solidFill>
                <a:ea typeface="+mn-lt"/>
                <a:cs typeface="+mn-lt"/>
                <a:hlinkClick r:id="rId8"/>
              </a:rPr>
              <a:t>https://nauchniestati.ru/spravka/ekonomicheskaya-politika/</a:t>
            </a:r>
            <a:r>
              <a:rPr lang="en-US" sz="1200" dirty="0">
                <a:solidFill>
                  <a:srgbClr val="F2F0F4"/>
                </a:solidFill>
                <a:ea typeface="+mn-lt"/>
                <a:cs typeface="+mn-lt"/>
              </a:rPr>
              <a:t> [4]</a:t>
            </a:r>
            <a:endParaRPr lang="en-US" dirty="0"/>
          </a:p>
          <a:p>
            <a:pPr>
              <a:lnSpc>
                <a:spcPts val="5468"/>
              </a:lnSpc>
            </a:pPr>
            <a:r>
              <a:rPr lang="en-US" sz="1200" dirty="0">
                <a:solidFill>
                  <a:srgbClr val="F2F0F4"/>
                </a:solidFill>
                <a:ea typeface="+mn-lt"/>
                <a:cs typeface="+mn-lt"/>
                <a:hlinkClick r:id="rId9"/>
              </a:rPr>
              <a:t>https://spravochnick.ru/ekonomika/ekonomicheskiy_liberalizm/idei_ekonomicheskogo_liberalizma/</a:t>
            </a:r>
            <a:r>
              <a:rPr lang="en-US" sz="1200" dirty="0">
                <a:solidFill>
                  <a:srgbClr val="F2F0F4"/>
                </a:solidFill>
                <a:ea typeface="+mn-lt"/>
                <a:cs typeface="+mn-lt"/>
              </a:rPr>
              <a:t> [5]</a:t>
            </a:r>
          </a:p>
          <a:p>
            <a:pPr>
              <a:lnSpc>
                <a:spcPts val="5468"/>
              </a:lnSpc>
            </a:pPr>
            <a:r>
              <a:rPr lang="en-US" sz="1200" dirty="0">
                <a:ea typeface="+mn-lt"/>
                <a:cs typeface="+mn-lt"/>
                <a:hlinkClick r:id="rId10"/>
              </a:rPr>
              <a:t>https://studopedia.ru/11_2848_sotsial-demokraticheskaya-model.html</a:t>
            </a:r>
            <a:r>
              <a:rPr lang="en-US" sz="1200" dirty="0">
                <a:ea typeface="+mn-lt"/>
                <a:cs typeface="+mn-lt"/>
              </a:rPr>
              <a:t> </a:t>
            </a:r>
            <a:r>
              <a:rPr lang="en-US" sz="1200" dirty="0">
                <a:solidFill>
                  <a:schemeClr val="bg1"/>
                </a:solidFill>
                <a:ea typeface="+mn-lt"/>
                <a:cs typeface="+mn-lt"/>
              </a:rPr>
              <a:t>[6]</a:t>
            </a:r>
          </a:p>
          <a:p>
            <a:pPr>
              <a:lnSpc>
                <a:spcPts val="5468"/>
              </a:lnSpc>
            </a:pPr>
            <a:r>
              <a:rPr lang="en-US" sz="1200" dirty="0">
                <a:solidFill>
                  <a:schemeClr val="bg1"/>
                </a:solidFill>
                <a:ea typeface="+mn-lt"/>
                <a:cs typeface="+mn-lt"/>
              </a:rPr>
              <a:t>https://spravochnick.ru/ekonomika/planovaya_i_rynochnaya_ekonomika/plyusy_i_minusy_planovoy_ekonomiki/ [7]</a:t>
            </a:r>
          </a:p>
          <a:p>
            <a:pPr>
              <a:lnSpc>
                <a:spcPts val="5468"/>
              </a:lnSpc>
            </a:pPr>
            <a:r>
              <a:rPr lang="en-US" sz="1200" dirty="0">
                <a:solidFill>
                  <a:schemeClr val="bg1"/>
                </a:solidFill>
                <a:ea typeface="+mn-lt"/>
                <a:cs typeface="+mn-lt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https://bigenc.ru/c/ekonomicheskaia-stabil-nost-8890fd</a:t>
            </a:r>
            <a:r>
              <a:rPr lang="en-US" sz="1200" dirty="0">
                <a:solidFill>
                  <a:schemeClr val="bg1"/>
                </a:solidFill>
                <a:ea typeface="+mn-lt"/>
                <a:cs typeface="+mn-lt"/>
              </a:rPr>
              <a:t> [8]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Произвольный</PresentationFormat>
  <Paragraphs>0</Paragraphs>
  <Slides>6</Slides>
  <Notes>6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7" baseType="lpstr"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63</cp:revision>
  <dcterms:created xsi:type="dcterms:W3CDTF">2023-12-28T19:41:21Z</dcterms:created>
  <dcterms:modified xsi:type="dcterms:W3CDTF">2023-12-28T20:15:05Z</dcterms:modified>
</cp:coreProperties>
</file>